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8" r:id="rId2"/>
    <p:sldId id="396" r:id="rId3"/>
    <p:sldId id="368" r:id="rId4"/>
    <p:sldId id="402" r:id="rId5"/>
    <p:sldId id="404" r:id="rId6"/>
    <p:sldId id="407" r:id="rId7"/>
    <p:sldId id="408" r:id="rId8"/>
    <p:sldId id="405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lionberger" initials="m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88E4"/>
    <a:srgbClr val="088CE5"/>
    <a:srgbClr val="0068AE"/>
    <a:srgbClr val="99CCFF"/>
    <a:srgbClr val="000099"/>
    <a:srgbClr val="000066"/>
    <a:srgbClr val="FF6600"/>
    <a:srgbClr val="0066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0920" autoAdjust="0"/>
  </p:normalViewPr>
  <p:slideViewPr>
    <p:cSldViewPr snapToGrid="0">
      <p:cViewPr varScale="1">
        <p:scale>
          <a:sx n="82" d="100"/>
          <a:sy n="82" d="100"/>
        </p:scale>
        <p:origin x="-29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6A5FD6ED-E2B9-4D72-A8D6-1015D5E088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96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CCF24-BD47-4B49-A7C9-C1661EC1CBA7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5FD6ED-E2B9-4D72-A8D6-1015D5E0888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9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5" name="Group 74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6" name="Freeform 75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6285 w 5740"/>
                <a:gd name="T1" fmla="*/ 0 h 4316"/>
                <a:gd name="T2" fmla="*/ 0 w 5740"/>
                <a:gd name="T3" fmla="*/ 0 h 4316"/>
                <a:gd name="T4" fmla="*/ 0 w 5740"/>
                <a:gd name="T5" fmla="*/ 0 h 4316"/>
                <a:gd name="T6" fmla="*/ 6285 w 5740"/>
                <a:gd name="T7" fmla="*/ 0 h 4316"/>
                <a:gd name="T8" fmla="*/ 6285 w 5740"/>
                <a:gd name="T9" fmla="*/ 0 h 4316"/>
                <a:gd name="T10" fmla="*/ 6285 w 5740"/>
                <a:gd name="T11" fmla="*/ 0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" name="Group 76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9" name="Oval 8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0" name="Oval 9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1" name="Oval 10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2" name="Oval 11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3" name="Freeform 12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4" name="Freeform 13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5" name="Freeform 14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6" name="Freeform 15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7" name="Freeform 16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68" name="Oval 17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8" name="Group 18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0" name="Oval 19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" name="Oval 20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2" name="Oval 21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Oval 22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4" name="Oval 23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5" name="Oval 24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6" name="Oval 25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7" name="Oval 26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8" name="Freeform 27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9" name="Freeform 28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0" name="Freeform 29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1" name="Freeform 30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2" name="Freeform 31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Freeform 32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Freeform 33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5" name="Freeform 34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6" name="Freeform 35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57" name="Freeform 36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" name="Group 37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3" name="Freeform 38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4" name="Freeform 39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5" name="Freeform 40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6" name="Freeform 41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7" name="Freeform 42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8" name="Freeform 43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9" name="Freeform 44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" name="Freeform 45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46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2" name="Freeform 47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3" name="Freeform 48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4" name="Oval 49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5" name="Oval 50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6" name="Oval 51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7" name="Oval 52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8" name="Oval 53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9" name="Oval 54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0" name="Group 55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" name="Freeform 56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38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38 w 382"/>
                  <a:gd name="T19" fmla="*/ 96 h 96"/>
                  <a:gd name="T20" fmla="*/ 292 w 382"/>
                  <a:gd name="T21" fmla="*/ 90 h 96"/>
                  <a:gd name="T22" fmla="*/ 340 w 382"/>
                  <a:gd name="T23" fmla="*/ 84 h 96"/>
                  <a:gd name="T24" fmla="*/ 381 w 382"/>
                  <a:gd name="T25" fmla="*/ 66 h 96"/>
                  <a:gd name="T26" fmla="*/ 411 w 382"/>
                  <a:gd name="T27" fmla="*/ 42 h 96"/>
                  <a:gd name="T28" fmla="*/ 405 w 382"/>
                  <a:gd name="T29" fmla="*/ 42 h 96"/>
                  <a:gd name="T30" fmla="*/ 375 w 382"/>
                  <a:gd name="T31" fmla="*/ 66 h 96"/>
                  <a:gd name="T32" fmla="*/ 334 w 382"/>
                  <a:gd name="T33" fmla="*/ 78 h 96"/>
                  <a:gd name="T34" fmla="*/ 292 w 382"/>
                  <a:gd name="T35" fmla="*/ 90 h 96"/>
                  <a:gd name="T36" fmla="*/ 238 w 382"/>
                  <a:gd name="T37" fmla="*/ 96 h 96"/>
                  <a:gd name="T38" fmla="*/ 238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57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58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59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60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61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48 w 185"/>
                  <a:gd name="T5" fmla="*/ 36 h 210"/>
                  <a:gd name="T6" fmla="*/ 184 w 185"/>
                  <a:gd name="T7" fmla="*/ 72 h 210"/>
                  <a:gd name="T8" fmla="*/ 190 w 185"/>
                  <a:gd name="T9" fmla="*/ 90 h 210"/>
                  <a:gd name="T10" fmla="*/ 196 w 185"/>
                  <a:gd name="T11" fmla="*/ 114 h 210"/>
                  <a:gd name="T12" fmla="*/ 190 w 185"/>
                  <a:gd name="T13" fmla="*/ 138 h 210"/>
                  <a:gd name="T14" fmla="*/ 178 w 185"/>
                  <a:gd name="T15" fmla="*/ 162 h 210"/>
                  <a:gd name="T16" fmla="*/ 148 w 185"/>
                  <a:gd name="T17" fmla="*/ 180 h 210"/>
                  <a:gd name="T18" fmla="*/ 90 w 185"/>
                  <a:gd name="T19" fmla="*/ 198 h 210"/>
                  <a:gd name="T20" fmla="*/ 125 w 185"/>
                  <a:gd name="T21" fmla="*/ 210 h 210"/>
                  <a:gd name="T22" fmla="*/ 160 w 185"/>
                  <a:gd name="T23" fmla="*/ 192 h 210"/>
                  <a:gd name="T24" fmla="*/ 190 w 185"/>
                  <a:gd name="T25" fmla="*/ 168 h 210"/>
                  <a:gd name="T26" fmla="*/ 208 w 185"/>
                  <a:gd name="T27" fmla="*/ 144 h 210"/>
                  <a:gd name="T28" fmla="*/ 214 w 185"/>
                  <a:gd name="T29" fmla="*/ 114 h 210"/>
                  <a:gd name="T30" fmla="*/ 208 w 185"/>
                  <a:gd name="T31" fmla="*/ 90 h 210"/>
                  <a:gd name="T32" fmla="*/ 202 w 185"/>
                  <a:gd name="T33" fmla="*/ 66 h 210"/>
                  <a:gd name="T34" fmla="*/ 184 w 185"/>
                  <a:gd name="T35" fmla="*/ 48 h 210"/>
                  <a:gd name="T36" fmla="*/ 160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62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9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20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21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22" name="Oval 67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</p:grpSp>
        </p:grpSp>
      </p:grpSp>
      <p:sp>
        <p:nvSpPr>
          <p:cNvPr id="25293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2996" name="Rectangle 6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268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364"/>
            <a:ext cx="8229600" cy="81756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AC7F8-9763-4139-8782-0466C02626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26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BD3BF-750D-4938-8D62-BC9C8E43A8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538E2-0604-4230-9C07-13A88BD8E2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5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76A6F-B186-473C-87F8-2A10CE3C53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58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DF1A4-D848-4D37-8DC4-AFD8498E6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5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D57F4-9010-4C18-8D63-B8282CBA9D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8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7A6AD-B829-4491-A7EF-65EB7EE9E1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86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7B6FE-1D19-4544-A5CB-67F80F2458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03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53CC7-6670-4E73-8BD1-63AAB8F26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4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9F247-5D01-434D-AE91-811DC43B74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5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3176" y="4267200"/>
            <a:ext cx="9140825" cy="2590800"/>
            <a:chOff x="2" y="2688"/>
            <a:chExt cx="5758" cy="1632"/>
          </a:xfrm>
        </p:grpSpPr>
        <p:sp>
          <p:nvSpPr>
            <p:cNvPr id="1035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6285 w 5740"/>
                <a:gd name="T1" fmla="*/ 0 h 4316"/>
                <a:gd name="T2" fmla="*/ 0 w 5740"/>
                <a:gd name="T3" fmla="*/ 0 h 4316"/>
                <a:gd name="T4" fmla="*/ 0 w 5740"/>
                <a:gd name="T5" fmla="*/ 0 h 4316"/>
                <a:gd name="T6" fmla="*/ 6285 w 5740"/>
                <a:gd name="T7" fmla="*/ 0 h 4316"/>
                <a:gd name="T8" fmla="*/ 6285 w 5740"/>
                <a:gd name="T9" fmla="*/ 0 h 4316"/>
                <a:gd name="T10" fmla="*/ 6285 w 5740"/>
                <a:gd name="T11" fmla="*/ 0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036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434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4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037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435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5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81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2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6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6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86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038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437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7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59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8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38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039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40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38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38 w 382"/>
                  <a:gd name="T19" fmla="*/ 96 h 96"/>
                  <a:gd name="T20" fmla="*/ 292 w 382"/>
                  <a:gd name="T21" fmla="*/ 90 h 96"/>
                  <a:gd name="T22" fmla="*/ 340 w 382"/>
                  <a:gd name="T23" fmla="*/ 84 h 96"/>
                  <a:gd name="T24" fmla="*/ 381 w 382"/>
                  <a:gd name="T25" fmla="*/ 66 h 96"/>
                  <a:gd name="T26" fmla="*/ 411 w 382"/>
                  <a:gd name="T27" fmla="*/ 42 h 96"/>
                  <a:gd name="T28" fmla="*/ 405 w 382"/>
                  <a:gd name="T29" fmla="*/ 42 h 96"/>
                  <a:gd name="T30" fmla="*/ 375 w 382"/>
                  <a:gd name="T31" fmla="*/ 66 h 96"/>
                  <a:gd name="T32" fmla="*/ 334 w 382"/>
                  <a:gd name="T33" fmla="*/ 78 h 96"/>
                  <a:gd name="T34" fmla="*/ 292 w 382"/>
                  <a:gd name="T35" fmla="*/ 90 h 96"/>
                  <a:gd name="T36" fmla="*/ 238 w 382"/>
                  <a:gd name="T37" fmla="*/ 96 h 96"/>
                  <a:gd name="T38" fmla="*/ 238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1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2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3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4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5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48 w 185"/>
                  <a:gd name="T5" fmla="*/ 36 h 210"/>
                  <a:gd name="T6" fmla="*/ 184 w 185"/>
                  <a:gd name="T7" fmla="*/ 72 h 210"/>
                  <a:gd name="T8" fmla="*/ 190 w 185"/>
                  <a:gd name="T9" fmla="*/ 90 h 210"/>
                  <a:gd name="T10" fmla="*/ 196 w 185"/>
                  <a:gd name="T11" fmla="*/ 114 h 210"/>
                  <a:gd name="T12" fmla="*/ 190 w 185"/>
                  <a:gd name="T13" fmla="*/ 138 h 210"/>
                  <a:gd name="T14" fmla="*/ 178 w 185"/>
                  <a:gd name="T15" fmla="*/ 162 h 210"/>
                  <a:gd name="T16" fmla="*/ 148 w 185"/>
                  <a:gd name="T17" fmla="*/ 180 h 210"/>
                  <a:gd name="T18" fmla="*/ 90 w 185"/>
                  <a:gd name="T19" fmla="*/ 198 h 210"/>
                  <a:gd name="T20" fmla="*/ 125 w 185"/>
                  <a:gd name="T21" fmla="*/ 210 h 210"/>
                  <a:gd name="T22" fmla="*/ 160 w 185"/>
                  <a:gd name="T23" fmla="*/ 192 h 210"/>
                  <a:gd name="T24" fmla="*/ 190 w 185"/>
                  <a:gd name="T25" fmla="*/ 168 h 210"/>
                  <a:gd name="T26" fmla="*/ 208 w 185"/>
                  <a:gd name="T27" fmla="*/ 144 h 210"/>
                  <a:gd name="T28" fmla="*/ 214 w 185"/>
                  <a:gd name="T29" fmla="*/ 114 h 210"/>
                  <a:gd name="T30" fmla="*/ 208 w 185"/>
                  <a:gd name="T31" fmla="*/ 90 h 210"/>
                  <a:gd name="T32" fmla="*/ 202 w 185"/>
                  <a:gd name="T33" fmla="*/ 66 h 210"/>
                  <a:gd name="T34" fmla="*/ 184 w 185"/>
                  <a:gd name="T35" fmla="*/ 48 h 210"/>
                  <a:gd name="T36" fmla="*/ 160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6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04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8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1049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1050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  <p:sp>
              <p:nvSpPr>
                <p:cNvPr id="1051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dirty="0" smtClean="0"/>
                </a:p>
              </p:txBody>
            </p:sp>
          </p:grpSp>
        </p:grpSp>
      </p:grpSp>
      <p:sp>
        <p:nvSpPr>
          <p:cNvPr id="1440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636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" name="Rectangle 72"/>
          <p:cNvSpPr>
            <a:spLocks noChangeArrowheads="1"/>
          </p:cNvSpPr>
          <p:nvPr userDrawn="1"/>
        </p:nvSpPr>
        <p:spPr bwMode="auto">
          <a:xfrm>
            <a:off x="457200" y="653415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1100" b="1" dirty="0" smtClean="0">
                <a:solidFill>
                  <a:srgbClr val="FFCC00"/>
                </a:solidFill>
                <a:effectLst/>
              </a:rPr>
              <a:t>Aug 11, 2015</a:t>
            </a:r>
            <a:endParaRPr lang="en-US" sz="1100" b="1" dirty="0">
              <a:solidFill>
                <a:srgbClr val="FFCC00"/>
              </a:solidFill>
              <a:effectLst/>
            </a:endParaRPr>
          </a:p>
        </p:txBody>
      </p:sp>
      <p:sp>
        <p:nvSpPr>
          <p:cNvPr id="70" name="Rectangle 74"/>
          <p:cNvSpPr>
            <a:spLocks noChangeArrowheads="1"/>
          </p:cNvSpPr>
          <p:nvPr userDrawn="1"/>
        </p:nvSpPr>
        <p:spPr bwMode="auto">
          <a:xfrm>
            <a:off x="2133600" y="630555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1300" b="1" dirty="0">
              <a:effectLst/>
            </a:endParaRPr>
          </a:p>
          <a:p>
            <a:pPr algn="ctr" eaLnBrk="1" hangingPunct="1">
              <a:defRPr/>
            </a:pPr>
            <a:r>
              <a:rPr lang="en-US" sz="1100" b="1" dirty="0">
                <a:solidFill>
                  <a:srgbClr val="FFCC00"/>
                </a:solidFill>
                <a:effectLst/>
              </a:rPr>
              <a:t>Yuba River Development </a:t>
            </a:r>
            <a:r>
              <a:rPr lang="en-US" sz="1100" b="1" dirty="0" smtClean="0">
                <a:solidFill>
                  <a:srgbClr val="FFCC00"/>
                </a:solidFill>
                <a:effectLst/>
              </a:rPr>
              <a:t>Project</a:t>
            </a:r>
            <a:endParaRPr lang="en-US" sz="1100" b="1" dirty="0">
              <a:solidFill>
                <a:srgbClr val="FFCC00"/>
              </a:solidFill>
              <a:effectLst/>
            </a:endParaRPr>
          </a:p>
        </p:txBody>
      </p:sp>
      <p:sp>
        <p:nvSpPr>
          <p:cNvPr id="71" name="Rectangle 75"/>
          <p:cNvSpPr>
            <a:spLocks noChangeArrowheads="1"/>
          </p:cNvSpPr>
          <p:nvPr userDrawn="1"/>
        </p:nvSpPr>
        <p:spPr bwMode="auto">
          <a:xfrm>
            <a:off x="6553200" y="645795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eaLnBrk="1" hangingPunct="1">
              <a:defRPr/>
            </a:pPr>
            <a:r>
              <a:rPr lang="en-US" sz="1100" b="1" dirty="0">
                <a:solidFill>
                  <a:srgbClr val="FFCC00"/>
                </a:solidFill>
                <a:effectLst/>
              </a:rPr>
              <a:t>Slide </a:t>
            </a:r>
            <a:fld id="{BEF91C36-3035-44CA-9EDC-C9C415899632}" type="slidenum">
              <a:rPr lang="en-US" sz="1100" b="1">
                <a:solidFill>
                  <a:srgbClr val="FFCC00"/>
                </a:solidFill>
                <a:effectLst/>
              </a:rPr>
              <a:pPr algn="r" eaLnBrk="1" hangingPunct="1">
                <a:defRPr/>
              </a:pPr>
              <a:t>‹#›</a:t>
            </a:fld>
            <a:endParaRPr lang="en-US" sz="1100" b="1" dirty="0">
              <a:solidFill>
                <a:srgbClr val="FFCC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74748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/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/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/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/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8"/>
          <p:cNvSpPr>
            <a:spLocks noChangeArrowheads="1"/>
          </p:cNvSpPr>
          <p:nvPr/>
        </p:nvSpPr>
        <p:spPr bwMode="auto">
          <a:xfrm>
            <a:off x="1981200" y="1066800"/>
            <a:ext cx="70904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Licensee Response to  Relicensing Participant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Tunnel Closure Proposal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1149" y="331787"/>
            <a:ext cx="8617788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kern="0" dirty="0" smtClean="0">
                <a:solidFill>
                  <a:srgbClr val="FFCC00"/>
                </a:solidFill>
                <a:effectLst/>
              </a:rPr>
              <a:t>Agency/NGO</a:t>
            </a:r>
            <a:br>
              <a:rPr lang="en-US" sz="2400" b="1" kern="0" dirty="0" smtClean="0">
                <a:solidFill>
                  <a:srgbClr val="FFCC00"/>
                </a:solidFill>
                <a:effectLst/>
              </a:rPr>
            </a:br>
            <a:r>
              <a:rPr lang="en-US" sz="2400" b="1" kern="0" dirty="0" smtClean="0">
                <a:solidFill>
                  <a:srgbClr val="FFCC00"/>
                </a:solidFill>
                <a:effectLst/>
              </a:rPr>
              <a:t/>
            </a:r>
            <a:br>
              <a:rPr lang="en-US" sz="2400" b="1" kern="0" dirty="0" smtClean="0">
                <a:solidFill>
                  <a:srgbClr val="FFCC00"/>
                </a:solidFill>
                <a:effectLst/>
              </a:rPr>
            </a:br>
            <a:r>
              <a:rPr lang="en-US" sz="2400" b="1" kern="0" dirty="0" smtClean="0">
                <a:solidFill>
                  <a:srgbClr val="FFCC00"/>
                </a:solidFill>
                <a:effectLst/>
              </a:rPr>
              <a:t/>
            </a:r>
            <a:br>
              <a:rPr lang="en-US" sz="2400" b="1" kern="0" dirty="0" smtClean="0">
                <a:solidFill>
                  <a:srgbClr val="FFCC00"/>
                </a:solidFill>
                <a:effectLst/>
              </a:rPr>
            </a:br>
            <a:r>
              <a:rPr lang="en-US" sz="5400" b="1" kern="0" dirty="0" smtClean="0">
                <a:solidFill>
                  <a:srgbClr val="FFCC00"/>
                </a:solidFill>
                <a:effectLst/>
              </a:rPr>
              <a:t>Yuba River</a:t>
            </a:r>
          </a:p>
          <a:p>
            <a:pPr eaLnBrk="1" hangingPunct="1">
              <a:defRPr/>
            </a:pPr>
            <a:r>
              <a:rPr lang="en-US" sz="5400" b="1" kern="0" dirty="0" smtClean="0">
                <a:solidFill>
                  <a:srgbClr val="FFCC00"/>
                </a:solidFill>
                <a:effectLst/>
              </a:rPr>
              <a:t>Development Project</a:t>
            </a:r>
            <a:r>
              <a:rPr lang="en-US" sz="6000" b="1" kern="0" dirty="0" smtClean="0">
                <a:solidFill>
                  <a:srgbClr val="FFCC00"/>
                </a:solidFill>
                <a:effectLst/>
              </a:rPr>
              <a:t/>
            </a:r>
            <a:br>
              <a:rPr lang="en-US" sz="6000" b="1" kern="0" dirty="0" smtClean="0">
                <a:solidFill>
                  <a:srgbClr val="FFCC00"/>
                </a:solidFill>
                <a:effectLst/>
              </a:rPr>
            </a:br>
            <a:r>
              <a:rPr lang="en-US" sz="2000" kern="0" dirty="0" smtClean="0">
                <a:solidFill>
                  <a:srgbClr val="FFCC00"/>
                </a:solidFill>
                <a:effectLst/>
              </a:rPr>
              <a:t>(FERC Project No. 2246)</a:t>
            </a:r>
            <a:r>
              <a:rPr lang="en-US" sz="2000" kern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000" kern="0" dirty="0" smtClean="0">
                <a:solidFill>
                  <a:schemeClr val="tx1"/>
                </a:solidFill>
                <a:effectLst/>
              </a:rPr>
            </a:br>
            <a:r>
              <a:rPr lang="en-US" sz="2000" kern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000" kern="0" dirty="0" smtClean="0">
                <a:solidFill>
                  <a:schemeClr val="tx1"/>
                </a:solidFill>
                <a:effectLst/>
              </a:rPr>
            </a:br>
            <a:endParaRPr lang="en-US" sz="2000" kern="0" dirty="0" smtClean="0">
              <a:solidFill>
                <a:schemeClr val="tx1"/>
              </a:solidFill>
              <a:effectLst/>
            </a:endParaRPr>
          </a:p>
          <a:p>
            <a:pPr eaLnBrk="1" hangingPunct="1">
              <a:defRPr/>
            </a:pPr>
            <a:r>
              <a:rPr lang="en-US" sz="2000" kern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000" kern="0" dirty="0" smtClean="0">
                <a:solidFill>
                  <a:schemeClr val="tx1"/>
                </a:solidFill>
                <a:effectLst/>
              </a:rPr>
            </a:br>
            <a:r>
              <a:rPr lang="en-US" sz="2800" kern="0" dirty="0" smtClean="0">
                <a:solidFill>
                  <a:srgbClr val="FFCC00"/>
                </a:solidFill>
                <a:effectLst/>
              </a:rPr>
              <a:t>Relicensing Participant’s Proposal Response to YCWA Counter Proposal</a:t>
            </a:r>
          </a:p>
          <a:p>
            <a:pPr eaLnBrk="1" hangingPunct="1">
              <a:defRPr/>
            </a:pPr>
            <a:endParaRPr lang="en-US" sz="2800" kern="0" dirty="0">
              <a:solidFill>
                <a:srgbClr val="FFCC00"/>
              </a:solidFill>
              <a:effectLst/>
            </a:endParaRPr>
          </a:p>
          <a:p>
            <a:pPr eaLnBrk="1" hangingPunct="1">
              <a:defRPr/>
            </a:pPr>
            <a:r>
              <a:rPr lang="en-US" sz="2800" kern="0" dirty="0" smtClean="0">
                <a:solidFill>
                  <a:srgbClr val="FFCC00"/>
                </a:solidFill>
                <a:effectLst/>
              </a:rPr>
              <a:t>08/11/15 </a:t>
            </a:r>
            <a:r>
              <a:rPr lang="en-US" sz="2400" b="1" kern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400" b="1" kern="0" dirty="0" smtClean="0">
                <a:solidFill>
                  <a:schemeClr val="tx1"/>
                </a:solidFill>
                <a:effectLst/>
              </a:rPr>
            </a:br>
            <a:r>
              <a:rPr lang="en-US" sz="2400" b="1" kern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400" b="1" kern="0" dirty="0" smtClean="0">
                <a:solidFill>
                  <a:schemeClr val="tx1"/>
                </a:solidFill>
                <a:effectLst/>
              </a:rPr>
            </a:br>
            <a:endParaRPr lang="en-US" sz="1400" b="1" kern="0" dirty="0" smtClean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064"/>
            <a:ext cx="9144000" cy="944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RPs’ 11/13/14 Proposal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6" y="1151824"/>
            <a:ext cx="8816454" cy="4495800"/>
          </a:xfrm>
        </p:spPr>
        <p:txBody>
          <a:bodyPr/>
          <a:lstStyle/>
          <a:p>
            <a:pPr>
              <a:buClr>
                <a:srgbClr val="FFC000"/>
              </a:buClr>
              <a:buSzPct val="100000"/>
            </a:pPr>
            <a:r>
              <a:rPr lang="en-US" sz="2000" dirty="0" smtClean="0">
                <a:effectLst/>
              </a:rPr>
              <a:t>Current RPs’ proposal regarding flows upstream of Englebright: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Same WY types as those in Forest Service’s final FPA 4(e) Conditions for upstream hydro Projects 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Minimum flows at Our House, Log Cabin and NBB Dams</a:t>
            </a:r>
          </a:p>
          <a:p>
            <a:pPr lvl="2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FFFF"/>
                </a:solidFill>
              </a:rPr>
              <a:t>NBB Minimum Flows are </a:t>
            </a:r>
            <a:r>
              <a:rPr lang="en-US" sz="1400" dirty="0" smtClean="0">
                <a:solidFill>
                  <a:srgbClr val="FFFFFF"/>
                </a:solidFill>
              </a:rPr>
              <a:t>RPs’ 9/24/13 </a:t>
            </a:r>
            <a:r>
              <a:rPr lang="en-US" sz="1400" dirty="0">
                <a:solidFill>
                  <a:srgbClr val="FFFFFF"/>
                </a:solidFill>
              </a:rPr>
              <a:t>proposed </a:t>
            </a:r>
            <a:r>
              <a:rPr lang="en-US" sz="1400" dirty="0" smtClean="0">
                <a:solidFill>
                  <a:srgbClr val="FFFFFF"/>
                </a:solidFill>
              </a:rPr>
              <a:t>minimum flows</a:t>
            </a:r>
            <a:r>
              <a:rPr lang="en-US" sz="1400" dirty="0">
                <a:solidFill>
                  <a:srgbClr val="FFFFFF"/>
                </a:solidFill>
              </a:rPr>
              <a:t>; not </a:t>
            </a:r>
            <a:r>
              <a:rPr lang="en-US" sz="1400" dirty="0" smtClean="0">
                <a:solidFill>
                  <a:srgbClr val="FFFFFF"/>
                </a:solidFill>
              </a:rPr>
              <a:t>RPs’ </a:t>
            </a:r>
            <a:r>
              <a:rPr lang="en-US" sz="1400" dirty="0">
                <a:solidFill>
                  <a:srgbClr val="FFFFFF"/>
                </a:solidFill>
              </a:rPr>
              <a:t>2/27/15 proposed </a:t>
            </a:r>
            <a:r>
              <a:rPr lang="en-US" sz="1400" dirty="0" smtClean="0">
                <a:solidFill>
                  <a:srgbClr val="FFFFFF"/>
                </a:solidFill>
              </a:rPr>
              <a:t>NBB minimum flows that are </a:t>
            </a:r>
            <a:r>
              <a:rPr lang="en-US" sz="1400" dirty="0">
                <a:solidFill>
                  <a:srgbClr val="FFFFFF"/>
                </a:solidFill>
              </a:rPr>
              <a:t>contingent on reaching agreement on </a:t>
            </a:r>
            <a:r>
              <a:rPr lang="en-US" sz="1400" dirty="0" smtClean="0">
                <a:solidFill>
                  <a:srgbClr val="FFFFFF"/>
                </a:solidFill>
              </a:rPr>
              <a:t>LWM placement and sediment </a:t>
            </a:r>
            <a:r>
              <a:rPr lang="en-US" sz="1400" dirty="0">
                <a:solidFill>
                  <a:srgbClr val="FFFFFF"/>
                </a:solidFill>
              </a:rPr>
              <a:t>injection in NBB Reach </a:t>
            </a:r>
            <a:r>
              <a:rPr lang="en-US" sz="1400" dirty="0" smtClean="0">
                <a:solidFill>
                  <a:srgbClr val="FFFFFF"/>
                </a:solidFill>
              </a:rPr>
              <a:t>- agreement </a:t>
            </a:r>
            <a:r>
              <a:rPr lang="en-US" sz="1400" dirty="0">
                <a:solidFill>
                  <a:srgbClr val="FFFFFF"/>
                </a:solidFill>
              </a:rPr>
              <a:t>hasn’t been reached</a:t>
            </a:r>
            <a:r>
              <a:rPr lang="en-US" sz="1400" dirty="0" smtClean="0">
                <a:solidFill>
                  <a:srgbClr val="FFFFFF"/>
                </a:solidFill>
              </a:rPr>
              <a:t>.</a:t>
            </a:r>
            <a:endParaRPr lang="en-US" sz="1400" dirty="0" smtClean="0"/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Sediment transport pulse flows at Log Cabin and our House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Whitewater boating pulse flows at Our House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Close Lohman Ridge and Camptonville tunnels from April 1 through September 30 </a:t>
            </a:r>
            <a:r>
              <a:rPr lang="en-US" sz="2000" dirty="0"/>
              <a:t>in </a:t>
            </a:r>
            <a:r>
              <a:rPr lang="en-US" sz="2000" dirty="0" smtClean="0"/>
              <a:t>any </a:t>
            </a:r>
            <a:r>
              <a:rPr lang="en-US" sz="2000" dirty="0"/>
              <a:t>year when NBB storage is 780,000 ac-ft or more on March </a:t>
            </a:r>
            <a:r>
              <a:rPr lang="en-US" sz="2000" dirty="0" smtClean="0"/>
              <a:t>31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FFFFFF"/>
                </a:solidFill>
              </a:rPr>
              <a:t>4-week long spill </a:t>
            </a:r>
            <a:r>
              <a:rPr lang="en-US" sz="2000" dirty="0">
                <a:solidFill>
                  <a:srgbClr val="FFFFFF"/>
                </a:solidFill>
              </a:rPr>
              <a:t>cessation at Our House and Log Cabin </a:t>
            </a:r>
            <a:r>
              <a:rPr lang="en-US" sz="2000" dirty="0" smtClean="0">
                <a:solidFill>
                  <a:srgbClr val="FFFFFF"/>
                </a:solidFill>
              </a:rPr>
              <a:t>beginning on April 1 in </a:t>
            </a:r>
            <a:r>
              <a:rPr lang="en-US" sz="2000" dirty="0">
                <a:solidFill>
                  <a:srgbClr val="FFFFFF"/>
                </a:solidFill>
              </a:rPr>
              <a:t>years when tunnels not </a:t>
            </a:r>
            <a:r>
              <a:rPr lang="en-US" sz="2000" dirty="0" smtClean="0">
                <a:solidFill>
                  <a:srgbClr val="FFFFFF"/>
                </a:solidFill>
              </a:rPr>
              <a:t>closed</a:t>
            </a:r>
            <a:endParaRPr lang="en-US" sz="2000" dirty="0" smtClean="0"/>
          </a:p>
          <a:p>
            <a:pPr lvl="1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endParaRPr lang="en-US" sz="1000" dirty="0" smtClean="0"/>
          </a:p>
          <a:p>
            <a:pPr>
              <a:buClr>
                <a:srgbClr val="FFC000"/>
              </a:buClr>
              <a:buSzPct val="100000"/>
            </a:pPr>
            <a:r>
              <a:rPr lang="en-US" sz="2000" dirty="0" smtClean="0">
                <a:effectLst/>
              </a:rPr>
              <a:t>See Model Run </a:t>
            </a:r>
            <a:r>
              <a:rPr lang="en-US" sz="2000" dirty="0" smtClean="0"/>
              <a:t>RP111314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6785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74" y="250202"/>
            <a:ext cx="8229600" cy="817562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Tunnel Closure Years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RPs’ 11/13/14 Proposal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(both tunnels)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444351"/>
              </p:ext>
            </p:extLst>
          </p:nvPr>
        </p:nvGraphicFramePr>
        <p:xfrm>
          <a:off x="0" y="1336622"/>
          <a:ext cx="9144001" cy="5107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628352"/>
                <a:gridCol w="1515216"/>
                <a:gridCol w="1567920"/>
                <a:gridCol w="1567920"/>
                <a:gridCol w="1462513"/>
              </a:tblGrid>
              <a:tr h="11585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Year</a:t>
                      </a:r>
                    </a:p>
                    <a:p>
                      <a:pPr algn="ctr" fontAlgn="t"/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Rank in POR Based on April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 Year Forecast</a:t>
                      </a:r>
                      <a:endParaRPr lang="en-US" sz="1300" b="0" i="0" u="none" strike="noStrike" dirty="0" smtClean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(1970-2015)</a:t>
                      </a:r>
                      <a:endParaRPr lang="en-US" sz="1300" b="0" i="0" u="none" strike="noStrike" dirty="0" smtClean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(wettest = 1)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 Diversion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(TAF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Reduction in NBB Spill Volume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(TAF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Diversion Days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(Days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Total Generation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(GWh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179 (48%)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80 (15%)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153 (50%)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114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141 (41%)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112 (17%)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103 (37%)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40 (2%)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165 (54%)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89 (22%)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114 (44%)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86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128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(39%)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 (4%)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112 (42%)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139 (6%)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76 (37%)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 (0%)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82 (38%)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90 (6%)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128 (46%)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114 (25%)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89 (40%)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 (1%)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134 (52%)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70 (39%)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116 (50%)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75 (4%)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90 (42%)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102 (46%)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98 (6%)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108 (46%)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 (0%)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111 (43%)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131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111 (47%)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30 (13%)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100 (48%)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97 (5%)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3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59 (39%)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-20 (-57%)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77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51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34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8AE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 Above Years 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--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120 TAF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(45%)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45 TAF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(10%)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105 Days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(43%)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85 GWh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(4%)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0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064"/>
            <a:ext cx="9144000" cy="944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YCWA’s L062415 Counter-Proposal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6" y="1151824"/>
            <a:ext cx="8816454" cy="4495800"/>
          </a:xfrm>
        </p:spPr>
        <p:txBody>
          <a:bodyPr/>
          <a:lstStyle/>
          <a:p>
            <a:pPr>
              <a:buClr>
                <a:srgbClr val="FFC000"/>
              </a:buClr>
              <a:buSzPct val="100000"/>
            </a:pPr>
            <a:r>
              <a:rPr lang="en-US" sz="1800" dirty="0" smtClean="0">
                <a:effectLst/>
              </a:rPr>
              <a:t>YCWA’s counter-proposal includes three items on which it believes RPs and YCWA have tentative agreement: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 smtClean="0"/>
              <a:t>Same WY types as those in Forest Service’s final FPA 4(e) Conditions for upstream hydro Projects (agreement with RPs’ Current Proposal)     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FFFF"/>
                </a:solidFill>
              </a:rPr>
              <a:t>Sediment transport pulse flows at Log Cabin and our </a:t>
            </a:r>
            <a:r>
              <a:rPr lang="en-US" sz="1400" dirty="0" smtClean="0">
                <a:solidFill>
                  <a:srgbClr val="FFFFFF"/>
                </a:solidFill>
              </a:rPr>
              <a:t>House (modified as subsequently agreed to by RPs and YCWA, documented on Relicensing Website)</a:t>
            </a:r>
            <a:endParaRPr lang="en-US" sz="1400" dirty="0">
              <a:solidFill>
                <a:srgbClr val="FFFFFF"/>
              </a:solidFill>
            </a:endParaRPr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FFFF"/>
                </a:solidFill>
              </a:rPr>
              <a:t>Whitewater boating pulse flows at Our </a:t>
            </a:r>
            <a:r>
              <a:rPr lang="en-US" sz="1400" dirty="0" smtClean="0">
                <a:solidFill>
                  <a:srgbClr val="FFFFFF"/>
                </a:solidFill>
              </a:rPr>
              <a:t>House (</a:t>
            </a:r>
            <a:r>
              <a:rPr lang="en-US" sz="1400" dirty="0">
                <a:solidFill>
                  <a:srgbClr val="FFFFFF"/>
                </a:solidFill>
              </a:rPr>
              <a:t>modified as </a:t>
            </a:r>
            <a:r>
              <a:rPr lang="en-US" sz="1400" dirty="0" smtClean="0">
                <a:solidFill>
                  <a:srgbClr val="FFFFFF"/>
                </a:solidFill>
              </a:rPr>
              <a:t>subsequently agreed </a:t>
            </a:r>
            <a:r>
              <a:rPr lang="en-US" sz="1400" dirty="0">
                <a:solidFill>
                  <a:srgbClr val="FFFFFF"/>
                </a:solidFill>
              </a:rPr>
              <a:t>to by </a:t>
            </a:r>
            <a:r>
              <a:rPr lang="en-US" sz="1400" dirty="0" smtClean="0">
                <a:solidFill>
                  <a:srgbClr val="FFFFFF"/>
                </a:solidFill>
              </a:rPr>
              <a:t>RPs and YCWA, documented </a:t>
            </a:r>
            <a:r>
              <a:rPr lang="en-US" sz="1400" dirty="0">
                <a:solidFill>
                  <a:srgbClr val="FFFFFF"/>
                </a:solidFill>
              </a:rPr>
              <a:t>on Relicensing Website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  <a:endParaRPr lang="en-US" sz="1400" dirty="0">
              <a:solidFill>
                <a:srgbClr val="FFFFFF"/>
              </a:solidFill>
            </a:endParaRP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endParaRPr lang="en-US" sz="1000" dirty="0" smtClean="0">
              <a:solidFill>
                <a:srgbClr val="FFFFFF"/>
              </a:solidFill>
            </a:endParaRPr>
          </a:p>
          <a:p>
            <a:pPr lvl="0">
              <a:buClr>
                <a:srgbClr val="FFC000"/>
              </a:buClr>
              <a:buSzPct val="100000"/>
            </a:pPr>
            <a:r>
              <a:rPr lang="en-US" sz="1800" dirty="0">
                <a:solidFill>
                  <a:srgbClr val="FFFFFF"/>
                </a:solidFill>
              </a:rPr>
              <a:t>YCWA’s </a:t>
            </a:r>
            <a:r>
              <a:rPr lang="en-US" sz="1800" dirty="0" smtClean="0">
                <a:solidFill>
                  <a:srgbClr val="FFFFFF"/>
                </a:solidFill>
              </a:rPr>
              <a:t>counter-proposal includes:</a:t>
            </a:r>
            <a:endParaRPr lang="en-US" sz="1800" dirty="0">
              <a:solidFill>
                <a:srgbClr val="FFFFFF"/>
              </a:solidFill>
            </a:endParaRPr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 smtClean="0"/>
              <a:t>Minimum flows at Our House, Log Cabin and New Bullards Bar dams, as proposed by YCWA in its FLA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FFFFFF"/>
                </a:solidFill>
              </a:rPr>
              <a:t>Spill </a:t>
            </a:r>
            <a:r>
              <a:rPr lang="en-US" sz="1400" dirty="0">
                <a:solidFill>
                  <a:srgbClr val="FFFFFF"/>
                </a:solidFill>
              </a:rPr>
              <a:t>cessation </a:t>
            </a:r>
            <a:r>
              <a:rPr lang="en-US" sz="1400" dirty="0" smtClean="0">
                <a:solidFill>
                  <a:srgbClr val="FFFFFF"/>
                </a:solidFill>
              </a:rPr>
              <a:t>at Our House in years when Lohman Ridge Tunnel not closed, and at Log Cabin and New Bullards Bar dams in all years, using spill cessation measure in YCWA’s FLA  </a:t>
            </a:r>
            <a:endParaRPr lang="en-US" sz="1400" dirty="0" smtClean="0"/>
          </a:p>
          <a:p>
            <a:pPr marL="801688" lvl="1" indent="-344488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FFFF"/>
                </a:solidFill>
              </a:rPr>
              <a:t>Close Lohman Ridge </a:t>
            </a:r>
            <a:r>
              <a:rPr lang="en-US" sz="1400" dirty="0" smtClean="0">
                <a:solidFill>
                  <a:srgbClr val="FFFFFF"/>
                </a:solidFill>
              </a:rPr>
              <a:t>Tunnel (not Camptonville Tunnel) from </a:t>
            </a:r>
            <a:r>
              <a:rPr lang="en-US" sz="1400" dirty="0">
                <a:solidFill>
                  <a:srgbClr val="FFFFFF"/>
                </a:solidFill>
              </a:rPr>
              <a:t>April </a:t>
            </a:r>
            <a:r>
              <a:rPr lang="en-US" sz="1400" dirty="0" smtClean="0">
                <a:solidFill>
                  <a:srgbClr val="FFFFFF"/>
                </a:solidFill>
              </a:rPr>
              <a:t>11 </a:t>
            </a:r>
            <a:r>
              <a:rPr lang="en-US" sz="1400" dirty="0">
                <a:solidFill>
                  <a:srgbClr val="FFFFFF"/>
                </a:solidFill>
              </a:rPr>
              <a:t>through September </a:t>
            </a:r>
            <a:r>
              <a:rPr lang="en-US" sz="1400" dirty="0" smtClean="0">
                <a:solidFill>
                  <a:srgbClr val="FFFFFF"/>
                </a:solidFill>
              </a:rPr>
              <a:t>30 when </a:t>
            </a:r>
            <a:r>
              <a:rPr lang="en-US" sz="1400" dirty="0">
                <a:solidFill>
                  <a:srgbClr val="FFFFFF"/>
                </a:solidFill>
              </a:rPr>
              <a:t>both </a:t>
            </a:r>
            <a:r>
              <a:rPr lang="en-US" sz="1400" dirty="0" smtClean="0">
                <a:solidFill>
                  <a:srgbClr val="FFFFFF"/>
                </a:solidFill>
              </a:rPr>
              <a:t>New Bullards Bar Reservoir storage </a:t>
            </a:r>
            <a:r>
              <a:rPr lang="en-US" sz="1400" dirty="0">
                <a:solidFill>
                  <a:srgbClr val="FFFFFF"/>
                </a:solidFill>
              </a:rPr>
              <a:t>is 780,000 ac-ft or more on March </a:t>
            </a:r>
            <a:r>
              <a:rPr lang="en-US" sz="1400" dirty="0" smtClean="0">
                <a:solidFill>
                  <a:srgbClr val="FFFFFF"/>
                </a:solidFill>
              </a:rPr>
              <a:t>31 and DWR’s April median water year forecast is greater </a:t>
            </a:r>
            <a:r>
              <a:rPr lang="en-US" sz="1400" dirty="0" smtClean="0"/>
              <a:t>than 3,600 TAF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615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022" y="383767"/>
            <a:ext cx="8229600" cy="817562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Tunnel Closure Years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YCWA’s L062415 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Counter-Proposal (only </a:t>
            </a:r>
            <a:r>
              <a:rPr lang="en-US" sz="2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Lohman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Ridge) 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913175"/>
              </p:ext>
            </p:extLst>
          </p:nvPr>
        </p:nvGraphicFramePr>
        <p:xfrm>
          <a:off x="658368" y="1594605"/>
          <a:ext cx="7620000" cy="42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  <a:gridCol w="1270000"/>
                <a:gridCol w="1270000"/>
                <a:gridCol w="1270000"/>
              </a:tblGrid>
              <a:tr h="15600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Year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Rank in POR Based on April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 Year Forecast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(1970-2015)</a:t>
                      </a:r>
                      <a:endParaRPr lang="en-US" sz="1300" b="0" i="0" u="none" strike="noStrike" dirty="0" smtClean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(wettest = 1)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Water Diversion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(TAF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effectLst/>
                          <a:latin typeface="+mn-lt"/>
                        </a:rPr>
                        <a:t>Reduction in NBB Spill Volume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effectLst/>
                          <a:latin typeface="+mn-lt"/>
                        </a:rPr>
                        <a:t>(TAF &amp;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effectLst/>
                          <a:latin typeface="+mn-lt"/>
                        </a:rPr>
                        <a:t>% of WY total</a:t>
                      </a:r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)</a:t>
                      </a:r>
                      <a:endParaRPr lang="en-US" sz="13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Diversion Days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(Days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effectLst/>
                          <a:latin typeface="Arial"/>
                        </a:rPr>
                        <a:t>Reduction </a:t>
                      </a:r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in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Total Generation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(GWh &amp; </a:t>
                      </a:r>
                    </a:p>
                    <a:p>
                      <a:pPr algn="ctr" fontAlgn="t"/>
                      <a:r>
                        <a:rPr lang="en-US" sz="1300" b="0" i="0" u="none" strike="noStrike" dirty="0" smtClean="0">
                          <a:effectLst/>
                          <a:latin typeface="Arial"/>
                        </a:rPr>
                        <a:t>% of WY total)</a:t>
                      </a:r>
                      <a:endParaRPr lang="en-US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132 (35%)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64 (11%)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127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(42%)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78 (3%)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109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78 (11%)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103 (35%)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33 (1%)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104 (35%)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73 (15%)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113 (42%)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37 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111 (32%)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 (2%)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108 (39%)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119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1986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68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 (0%)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84 (37%)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78 (5%)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2006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89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 (30%)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70 (14%)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96 (41%)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21 (1%)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9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Average for  Above Years </a:t>
                      </a:r>
                      <a:endParaRPr lang="en-US" sz="14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--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102 TAF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(32%)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49 TAF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(9%)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105 Days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(39%)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61 GWh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(3%)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6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064"/>
            <a:ext cx="9144000" cy="944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RPs’ 08/11/15 Proposal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6" y="1151824"/>
            <a:ext cx="8816454" cy="4495800"/>
          </a:xfrm>
        </p:spPr>
        <p:txBody>
          <a:bodyPr/>
          <a:lstStyle/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Same WY types as those in Forest Service’s final FPA 4(e) Conditions for upstream hydro Projects 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Minimum flows at Our House, Log Cabin and NBB Dams</a:t>
            </a:r>
          </a:p>
          <a:p>
            <a:pPr lvl="2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FFFF"/>
                </a:solidFill>
              </a:rPr>
              <a:t>NBB Minimum Flows are </a:t>
            </a:r>
            <a:r>
              <a:rPr lang="en-US" sz="1400" dirty="0" smtClean="0">
                <a:solidFill>
                  <a:srgbClr val="FFFFFF"/>
                </a:solidFill>
              </a:rPr>
              <a:t>RPs’ </a:t>
            </a:r>
            <a:r>
              <a:rPr lang="en-US" sz="1400" dirty="0">
                <a:solidFill>
                  <a:srgbClr val="FFFFFF"/>
                </a:solidFill>
              </a:rPr>
              <a:t>2/27/15 proposed </a:t>
            </a:r>
            <a:r>
              <a:rPr lang="en-US" sz="1400" dirty="0" smtClean="0">
                <a:solidFill>
                  <a:srgbClr val="FFFFFF"/>
                </a:solidFill>
              </a:rPr>
              <a:t>NBB minimum flows</a:t>
            </a:r>
          </a:p>
          <a:p>
            <a:pPr lvl="2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FFFF"/>
                </a:solidFill>
              </a:rPr>
              <a:t>(with the understanding that gravel and wood plans will be agreed  upon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/>
              <a:t>Sediment transport pulse flows at Log Cabin and our </a:t>
            </a:r>
            <a:r>
              <a:rPr lang="en-US" sz="2000" dirty="0" smtClean="0"/>
              <a:t>House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Whitewater boating pulse flows at Our House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Close </a:t>
            </a:r>
            <a:r>
              <a:rPr lang="en-US" sz="2000" dirty="0" err="1" smtClean="0"/>
              <a:t>Lohman</a:t>
            </a:r>
            <a:r>
              <a:rPr lang="en-US" sz="2000" dirty="0" smtClean="0"/>
              <a:t> Ridge tunnel from April 1 through September 30 </a:t>
            </a:r>
            <a:r>
              <a:rPr lang="en-US" sz="2000" dirty="0"/>
              <a:t>in </a:t>
            </a:r>
            <a:r>
              <a:rPr lang="en-US" sz="2000" dirty="0" smtClean="0"/>
              <a:t>any </a:t>
            </a:r>
            <a:r>
              <a:rPr lang="en-US" sz="2000" dirty="0"/>
              <a:t>year when NBB storage is </a:t>
            </a:r>
            <a:r>
              <a:rPr lang="en-US" sz="2000" dirty="0" smtClean="0"/>
              <a:t>775,000 </a:t>
            </a:r>
            <a:r>
              <a:rPr lang="en-US" sz="2000" dirty="0"/>
              <a:t>ac-ft or more on March </a:t>
            </a:r>
            <a:r>
              <a:rPr lang="en-US" sz="2000" dirty="0" smtClean="0"/>
              <a:t>31, </a:t>
            </a:r>
            <a:r>
              <a:rPr lang="en-US" sz="2000" dirty="0">
                <a:solidFill>
                  <a:srgbClr val="FFFFFF"/>
                </a:solidFill>
              </a:rPr>
              <a:t>and DWR’s </a:t>
            </a:r>
            <a:r>
              <a:rPr lang="en-US" sz="2000" dirty="0" smtClean="0">
                <a:solidFill>
                  <a:srgbClr val="FFFFFF"/>
                </a:solidFill>
              </a:rPr>
              <a:t>March </a:t>
            </a:r>
            <a:r>
              <a:rPr lang="en-US" sz="2000" dirty="0">
                <a:solidFill>
                  <a:srgbClr val="FFFFFF"/>
                </a:solidFill>
              </a:rPr>
              <a:t>median water year forecast is greater </a:t>
            </a:r>
            <a:r>
              <a:rPr lang="en-US" sz="2000" dirty="0" smtClean="0"/>
              <a:t>than 2,191 TAF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Concurrent with </a:t>
            </a:r>
            <a:r>
              <a:rPr lang="en-US" sz="2000" dirty="0" err="1" smtClean="0"/>
              <a:t>Lohman</a:t>
            </a:r>
            <a:r>
              <a:rPr lang="en-US" sz="2000" dirty="0" smtClean="0"/>
              <a:t> Ridge Tunnel closure as described in #5, open low level outlet and fish release outlet valve at Log Cabin Diversion, but leave tunnel open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FFFFFF"/>
                </a:solidFill>
              </a:rPr>
              <a:t>4-week long spill </a:t>
            </a:r>
            <a:r>
              <a:rPr lang="en-US" sz="2000" dirty="0">
                <a:solidFill>
                  <a:srgbClr val="FFFFFF"/>
                </a:solidFill>
              </a:rPr>
              <a:t>cessation at Our House and Log Cabin </a:t>
            </a:r>
            <a:r>
              <a:rPr lang="en-US" sz="2000" dirty="0" smtClean="0">
                <a:solidFill>
                  <a:srgbClr val="FFFFFF"/>
                </a:solidFill>
              </a:rPr>
              <a:t>beginning on April 1 in </a:t>
            </a:r>
            <a:r>
              <a:rPr lang="en-US" sz="2000" dirty="0">
                <a:solidFill>
                  <a:srgbClr val="FFFFFF"/>
                </a:solidFill>
              </a:rPr>
              <a:t>years when tunnels not </a:t>
            </a:r>
            <a:r>
              <a:rPr lang="en-US" sz="2000" dirty="0" smtClean="0">
                <a:solidFill>
                  <a:srgbClr val="FFFFFF"/>
                </a:solidFill>
              </a:rPr>
              <a:t>closed, FLA </a:t>
            </a:r>
            <a:r>
              <a:rPr lang="en-US" sz="2000" dirty="0">
                <a:solidFill>
                  <a:srgbClr val="FFFFFF"/>
                </a:solidFill>
              </a:rPr>
              <a:t>NBB spill recession</a:t>
            </a:r>
            <a:endParaRPr lang="en-US" sz="2000" dirty="0" smtClean="0"/>
          </a:p>
          <a:p>
            <a:pPr lvl="1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262609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064"/>
            <a:ext cx="9144000" cy="944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RPs’ 08/11/15 Proposal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6" y="1151824"/>
            <a:ext cx="8816454" cy="4495800"/>
          </a:xfrm>
        </p:spPr>
        <p:txBody>
          <a:bodyPr/>
          <a:lstStyle/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Same WY types as those in Forest Service’s final FPA 4(e) Conditions for upstream hydro Projects 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1800" dirty="0" smtClean="0"/>
              <a:t>Minimum flows at Our House, Log Cabin and NBB Dams</a:t>
            </a:r>
          </a:p>
          <a:p>
            <a:pPr lvl="2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FFFF"/>
                </a:solidFill>
              </a:rPr>
              <a:t>NBB Minimum Flows are </a:t>
            </a:r>
            <a:r>
              <a:rPr lang="en-US" sz="1400" dirty="0" smtClean="0">
                <a:solidFill>
                  <a:srgbClr val="FFFFFF"/>
                </a:solidFill>
              </a:rPr>
              <a:t>RPs’ </a:t>
            </a:r>
            <a:r>
              <a:rPr lang="en-US" sz="1400" dirty="0">
                <a:solidFill>
                  <a:srgbClr val="FFFFFF"/>
                </a:solidFill>
              </a:rPr>
              <a:t>2/27/15 proposed </a:t>
            </a:r>
            <a:r>
              <a:rPr lang="en-US" sz="1400" dirty="0" smtClean="0">
                <a:solidFill>
                  <a:srgbClr val="FFFFFF"/>
                </a:solidFill>
              </a:rPr>
              <a:t>NBB minimum flows</a:t>
            </a:r>
          </a:p>
          <a:p>
            <a:pPr lvl="2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FFFF"/>
                </a:solidFill>
              </a:rPr>
              <a:t>(with the understanding that gravel and wood plans will be agreed  upon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/>
              <a:t>Sediment transport pulse flows at Log Cabin and our </a:t>
            </a:r>
            <a:r>
              <a:rPr lang="en-US" sz="2000" dirty="0" smtClean="0"/>
              <a:t>House</a:t>
            </a:r>
          </a:p>
          <a:p>
            <a:pPr marL="801688" lvl="1" indent="-344488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Whitewater boating pulse flows at Our House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Close </a:t>
            </a:r>
            <a:r>
              <a:rPr lang="en-US" sz="2000" dirty="0" err="1" smtClean="0"/>
              <a:t>Lohman</a:t>
            </a:r>
            <a:r>
              <a:rPr lang="en-US" sz="2000" dirty="0" smtClean="0"/>
              <a:t> Ridge tunnel from April 1 through September 30 </a:t>
            </a:r>
            <a:r>
              <a:rPr lang="en-US" sz="2000" dirty="0"/>
              <a:t>in </a:t>
            </a:r>
            <a:r>
              <a:rPr lang="en-US" sz="2000" dirty="0" smtClean="0"/>
              <a:t>any </a:t>
            </a:r>
            <a:r>
              <a:rPr lang="en-US" sz="2000" dirty="0"/>
              <a:t>year when NBB storage is </a:t>
            </a:r>
            <a:r>
              <a:rPr lang="en-US" sz="2000" dirty="0" smtClean="0"/>
              <a:t>775,000 </a:t>
            </a:r>
            <a:r>
              <a:rPr lang="en-US" sz="2000" dirty="0"/>
              <a:t>ac-ft or more on March </a:t>
            </a:r>
            <a:r>
              <a:rPr lang="en-US" sz="2000" dirty="0" smtClean="0"/>
              <a:t>31, </a:t>
            </a:r>
            <a:r>
              <a:rPr lang="en-US" sz="2000" dirty="0">
                <a:solidFill>
                  <a:srgbClr val="FFFFFF"/>
                </a:solidFill>
              </a:rPr>
              <a:t>and DWR’s </a:t>
            </a:r>
            <a:r>
              <a:rPr lang="en-US" sz="2000" dirty="0" smtClean="0">
                <a:solidFill>
                  <a:srgbClr val="FFFFFF"/>
                </a:solidFill>
              </a:rPr>
              <a:t>March </a:t>
            </a:r>
            <a:r>
              <a:rPr lang="en-US" sz="2000" dirty="0">
                <a:solidFill>
                  <a:srgbClr val="FFFFFF"/>
                </a:solidFill>
              </a:rPr>
              <a:t>median water year forecast is greater </a:t>
            </a:r>
            <a:r>
              <a:rPr lang="en-US" sz="2000" dirty="0"/>
              <a:t>than </a:t>
            </a:r>
            <a:r>
              <a:rPr lang="en-US" sz="2000" dirty="0" smtClean="0"/>
              <a:t>2,191 TAF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Concurrent with </a:t>
            </a:r>
            <a:r>
              <a:rPr lang="en-US" sz="2000" dirty="0" err="1" smtClean="0"/>
              <a:t>Lohman</a:t>
            </a:r>
            <a:r>
              <a:rPr lang="en-US" sz="2000" dirty="0" smtClean="0"/>
              <a:t> Ridge Tunnel closure as described in #5, open low level outlet and fish release outlet valve at Log Cabin Diversion, but leave tunnel open</a:t>
            </a:r>
          </a:p>
          <a:p>
            <a:pPr marL="914400" lvl="1" indent="-457200">
              <a:buClr>
                <a:srgbClr val="FFC000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FFFFFF"/>
                </a:solidFill>
              </a:rPr>
              <a:t>4-week long spill </a:t>
            </a:r>
            <a:r>
              <a:rPr lang="en-US" sz="2000" dirty="0">
                <a:solidFill>
                  <a:srgbClr val="FFFFFF"/>
                </a:solidFill>
              </a:rPr>
              <a:t>cessation at Our House and Log Cabin </a:t>
            </a:r>
            <a:r>
              <a:rPr lang="en-US" sz="2000" dirty="0" smtClean="0">
                <a:solidFill>
                  <a:srgbClr val="FFFFFF"/>
                </a:solidFill>
              </a:rPr>
              <a:t>beginning on April 1 in </a:t>
            </a:r>
            <a:r>
              <a:rPr lang="en-US" sz="2000" dirty="0">
                <a:solidFill>
                  <a:srgbClr val="FFFFFF"/>
                </a:solidFill>
              </a:rPr>
              <a:t>years when tunnels not </a:t>
            </a:r>
            <a:r>
              <a:rPr lang="en-US" sz="2000" dirty="0" smtClean="0">
                <a:solidFill>
                  <a:srgbClr val="FFFFFF"/>
                </a:solidFill>
              </a:rPr>
              <a:t>closed, FLA NBB spill recession</a:t>
            </a:r>
            <a:endParaRPr lang="en-US" sz="2000" dirty="0" smtClean="0"/>
          </a:p>
          <a:p>
            <a:pPr lvl="1"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endParaRPr lang="en-US" sz="1000" dirty="0" smtClean="0"/>
          </a:p>
        </p:txBody>
      </p:sp>
      <p:sp>
        <p:nvSpPr>
          <p:cNvPr id="4" name="Oval 3"/>
          <p:cNvSpPr/>
          <p:nvPr/>
        </p:nvSpPr>
        <p:spPr bwMode="auto">
          <a:xfrm>
            <a:off x="4511040" y="3611880"/>
            <a:ext cx="1325880" cy="39624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50480" y="3916680"/>
            <a:ext cx="1325880" cy="42672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838200" y="2026920"/>
            <a:ext cx="6477000" cy="76200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990600" y="4404360"/>
            <a:ext cx="8153400" cy="132588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989320" y="5913120"/>
            <a:ext cx="3154680" cy="39624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1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081192"/>
              </p:ext>
            </p:extLst>
          </p:nvPr>
        </p:nvGraphicFramePr>
        <p:xfrm>
          <a:off x="350521" y="746763"/>
          <a:ext cx="8458199" cy="6187536"/>
        </p:xfrm>
        <a:graphic>
          <a:graphicData uri="http://schemas.openxmlformats.org/drawingml/2006/table">
            <a:tbl>
              <a:tblPr/>
              <a:tblGrid>
                <a:gridCol w="1012092"/>
                <a:gridCol w="957874"/>
                <a:gridCol w="867507"/>
                <a:gridCol w="1698869"/>
                <a:gridCol w="1300577"/>
                <a:gridCol w="795899"/>
                <a:gridCol w="957874"/>
                <a:gridCol w="867507"/>
              </a:tblGrid>
              <a:tr h="1193192"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 TYPE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B120 March 1 forecast (TAF)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Original RP </a:t>
                      </a:r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111314</a:t>
                      </a:r>
                    </a:p>
                    <a:p>
                      <a:pPr algn="ctr" fontAlgn="b"/>
                      <a:endParaRPr lang="en-US" sz="146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(both tunnels closed)</a:t>
                      </a:r>
                      <a:endParaRPr lang="en-US" sz="146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RP 111314 with model </a:t>
                      </a:r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modifications</a:t>
                      </a:r>
                    </a:p>
                    <a:p>
                      <a:pPr algn="ctr" fontAlgn="b"/>
                      <a:endParaRPr lang="en-US" sz="146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(both tunnels closed)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L062415</a:t>
                      </a:r>
                    </a:p>
                    <a:p>
                      <a:pPr algn="ctr" fontAlgn="b"/>
                      <a:endParaRPr lang="en-US" sz="146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(only </a:t>
                      </a:r>
                      <a:r>
                        <a:rPr lang="en-US" sz="146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Lohman</a:t>
                      </a:r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Ridge closed)</a:t>
                      </a:r>
                      <a:endParaRPr lang="en-US" sz="146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RP081115</a:t>
                      </a:r>
                    </a:p>
                    <a:p>
                      <a:pPr algn="ctr" fontAlgn="b"/>
                      <a:endParaRPr lang="en-US" sz="146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(only </a:t>
                      </a:r>
                      <a:r>
                        <a:rPr lang="en-US" sz="146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Lohman</a:t>
                      </a:r>
                      <a:r>
                        <a:rPr lang="en-US" sz="146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Ridge closed and  LLO open at LCD)</a:t>
                      </a:r>
                      <a:endParaRPr lang="en-US" sz="146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7163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Water Year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7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727"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6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6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6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years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829310" y="225028"/>
            <a:ext cx="5267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Tunnel Closure Years Under Recent Proposals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5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pple">
  <a:themeElements>
    <a:clrScheme name="Ripple 5">
      <a:dk1>
        <a:srgbClr val="008080"/>
      </a:dk1>
      <a:lt1>
        <a:srgbClr val="FFFFFF"/>
      </a:lt1>
      <a:dk2>
        <a:srgbClr val="006666"/>
      </a:dk2>
      <a:lt2>
        <a:srgbClr val="FFFFCC"/>
      </a:lt2>
      <a:accent1>
        <a:srgbClr val="0099FF"/>
      </a:accent1>
      <a:accent2>
        <a:srgbClr val="008080"/>
      </a:accent2>
      <a:accent3>
        <a:srgbClr val="AAB8B8"/>
      </a:accent3>
      <a:accent4>
        <a:srgbClr val="DADADA"/>
      </a:accent4>
      <a:accent5>
        <a:srgbClr val="AACAFF"/>
      </a:accent5>
      <a:accent6>
        <a:srgbClr val="007373"/>
      </a:accent6>
      <a:hlink>
        <a:srgbClr val="1ACE9F"/>
      </a:hlink>
      <a:folHlink>
        <a:srgbClr val="A5B5CD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3483E31D9D14AA8B2D93270A27FEA" ma:contentTypeVersion="0" ma:contentTypeDescription="Create a new document." ma:contentTypeScope="" ma:versionID="22b6e91475c6ff62993775b367ab0f2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1BC4330-DD21-4FC8-B618-59A79E1516AC}"/>
</file>

<file path=customXml/itemProps2.xml><?xml version="1.0" encoding="utf-8"?>
<ds:datastoreItem xmlns:ds="http://schemas.openxmlformats.org/officeDocument/2006/customXml" ds:itemID="{F2809950-7E32-4690-9543-0867A47B2558}"/>
</file>

<file path=customXml/itemProps3.xml><?xml version="1.0" encoding="utf-8"?>
<ds:datastoreItem xmlns:ds="http://schemas.openxmlformats.org/officeDocument/2006/customXml" ds:itemID="{D88FAB31-9B6D-41C1-A42B-F04A7EF1F36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13218</TotalTime>
  <Words>1316</Words>
  <Application>Microsoft Office PowerPoint</Application>
  <PresentationFormat>On-screen Show (4:3)</PresentationFormat>
  <Paragraphs>313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Ripple</vt:lpstr>
      <vt:lpstr>PowerPoint Presentation</vt:lpstr>
      <vt:lpstr>Summary of RPs’ 11/13/14 Proposal</vt:lpstr>
      <vt:lpstr>Tunnel Closure Years Under RPs’ 11/13/14 Proposal (both tunnels)</vt:lpstr>
      <vt:lpstr>YCWA’s L062415 Counter-Proposal</vt:lpstr>
      <vt:lpstr>Tunnel Closure Years Under YCWA’s L062415  Counter-Proposal (only Lohman Ridge) </vt:lpstr>
      <vt:lpstr>Summary of RPs’ 08/11/15 Proposal</vt:lpstr>
      <vt:lpstr>Summary of RPs’ 08/11/15 Proposal</vt:lpstr>
      <vt:lpstr>PowerPoint Presentation</vt:lpstr>
    </vt:vector>
  </TitlesOfParts>
  <Company>MWH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MWH Global, Inc.</dc:creator>
  <cp:lastModifiedBy>Lionberger, Megan</cp:lastModifiedBy>
  <cp:revision>892</cp:revision>
  <dcterms:created xsi:type="dcterms:W3CDTF">2007-09-21T20:37:58Z</dcterms:created>
  <dcterms:modified xsi:type="dcterms:W3CDTF">2015-08-13T23:03:11Z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0x010100BAD3483E31D9D14AA8B2D93270A27FEA</vt:lpwstr>
  </property>
</Properties>
</file>